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86" r:id="rId5"/>
    <p:sldId id="260" r:id="rId6"/>
    <p:sldId id="275" r:id="rId7"/>
    <p:sldId id="287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it.wikiversity.org/wiki/I_Sistemi_di_Numerazione_(superiori)" TargetMode="Externa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2.5—Signatures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Messages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Given a ciphered message (assumed confidential) how do you know the message has not been modified from what </a:t>
            </a:r>
            <a:r>
              <a:rPr lang="en-US" sz="4400">
                <a:solidFill>
                  <a:schemeClr val="bg1"/>
                </a:solidFill>
              </a:rPr>
              <a:t>was sent?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Deciphered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21DDD-888B-401A-93BB-DDCF8BF727B9}"/>
              </a:ext>
            </a:extLst>
          </p:cNvPr>
          <p:cNvSpPr/>
          <p:nvPr/>
        </p:nvSpPr>
        <p:spPr>
          <a:xfrm>
            <a:off x="766013" y="1752421"/>
            <a:ext cx="2310063" cy="2983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Graphic 12" descr="Soldier">
            <a:extLst>
              <a:ext uri="{FF2B5EF4-FFF2-40B4-BE49-F238E27FC236}">
                <a16:creationId xmlns:a16="http://schemas.microsoft.com/office/drawing/2014/main" id="{7B7DF6FF-1BA3-4ECB-B357-9B735608B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012" y="3027768"/>
            <a:ext cx="553452" cy="553452"/>
          </a:xfrm>
          <a:prstGeom prst="rect">
            <a:avLst/>
          </a:prstGeom>
        </p:spPr>
      </p:pic>
      <p:pic>
        <p:nvPicPr>
          <p:cNvPr id="15" name="Graphic 13" descr="Soldier">
            <a:extLst>
              <a:ext uri="{FF2B5EF4-FFF2-40B4-BE49-F238E27FC236}">
                <a16:creationId xmlns:a16="http://schemas.microsoft.com/office/drawing/2014/main" id="{D402A24D-5DEE-42F6-B703-76F208719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0464" y="3027768"/>
            <a:ext cx="553452" cy="553452"/>
          </a:xfrm>
          <a:prstGeom prst="rect">
            <a:avLst/>
          </a:prstGeom>
        </p:spPr>
      </p:pic>
      <p:pic>
        <p:nvPicPr>
          <p:cNvPr id="16" name="Graphic 14" descr="Soldier">
            <a:extLst>
              <a:ext uri="{FF2B5EF4-FFF2-40B4-BE49-F238E27FC236}">
                <a16:creationId xmlns:a16="http://schemas.microsoft.com/office/drawing/2014/main" id="{23F1BFE9-5273-4508-A5B4-72E18513B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5103" y="2875367"/>
            <a:ext cx="553452" cy="553452"/>
          </a:xfrm>
          <a:prstGeom prst="rect">
            <a:avLst/>
          </a:prstGeom>
        </p:spPr>
      </p:pic>
      <p:pic>
        <p:nvPicPr>
          <p:cNvPr id="17" name="Graphic 15" descr="Soldier">
            <a:extLst>
              <a:ext uri="{FF2B5EF4-FFF2-40B4-BE49-F238E27FC236}">
                <a16:creationId xmlns:a16="http://schemas.microsoft.com/office/drawing/2014/main" id="{2E90813E-A1F8-4D57-A6CA-CC19750E9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2303" y="2875367"/>
            <a:ext cx="553452" cy="553452"/>
          </a:xfrm>
          <a:prstGeom prst="rect">
            <a:avLst/>
          </a:prstGeom>
        </p:spPr>
      </p:pic>
      <p:pic>
        <p:nvPicPr>
          <p:cNvPr id="18" name="Graphic 16" descr="Soldier">
            <a:extLst>
              <a:ext uri="{FF2B5EF4-FFF2-40B4-BE49-F238E27FC236}">
                <a16:creationId xmlns:a16="http://schemas.microsoft.com/office/drawing/2014/main" id="{4451DE31-EB32-40FA-A973-0EC92E8B28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9096" y="3027768"/>
            <a:ext cx="553452" cy="553452"/>
          </a:xfrm>
          <a:prstGeom prst="rect">
            <a:avLst/>
          </a:prstGeom>
        </p:spPr>
      </p:pic>
      <p:pic>
        <p:nvPicPr>
          <p:cNvPr id="19" name="Graphic 17" descr="Soldier">
            <a:extLst>
              <a:ext uri="{FF2B5EF4-FFF2-40B4-BE49-F238E27FC236}">
                <a16:creationId xmlns:a16="http://schemas.microsoft.com/office/drawing/2014/main" id="{EEAB1178-4068-455F-B705-B1394A636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2548" y="3027768"/>
            <a:ext cx="553452" cy="553452"/>
          </a:xfrm>
          <a:prstGeom prst="rect">
            <a:avLst/>
          </a:prstGeom>
        </p:spPr>
      </p:pic>
      <p:pic>
        <p:nvPicPr>
          <p:cNvPr id="20" name="Graphic 18" descr="Soldier">
            <a:extLst>
              <a:ext uri="{FF2B5EF4-FFF2-40B4-BE49-F238E27FC236}">
                <a16:creationId xmlns:a16="http://schemas.microsoft.com/office/drawing/2014/main" id="{A13735EC-97BB-4FBD-BFB0-05B008741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3027768"/>
            <a:ext cx="553452" cy="553452"/>
          </a:xfrm>
          <a:prstGeom prst="rect">
            <a:avLst/>
          </a:prstGeom>
        </p:spPr>
      </p:pic>
      <p:pic>
        <p:nvPicPr>
          <p:cNvPr id="21" name="Graphic 19" descr="Soldier">
            <a:extLst>
              <a:ext uri="{FF2B5EF4-FFF2-40B4-BE49-F238E27FC236}">
                <a16:creationId xmlns:a16="http://schemas.microsoft.com/office/drawing/2014/main" id="{F7580D41-0972-40BF-AD72-B8660BDFB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54" y="3027768"/>
            <a:ext cx="553452" cy="553452"/>
          </a:xfrm>
          <a:prstGeom prst="rect">
            <a:avLst/>
          </a:prstGeom>
        </p:spPr>
      </p:pic>
      <p:pic>
        <p:nvPicPr>
          <p:cNvPr id="22" name="Graphic 20" descr="Soldier">
            <a:extLst>
              <a:ext uri="{FF2B5EF4-FFF2-40B4-BE49-F238E27FC236}">
                <a16:creationId xmlns:a16="http://schemas.microsoft.com/office/drawing/2014/main" id="{5378627D-74A2-4D42-86A7-BDBE5EB08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5790" y="3027768"/>
            <a:ext cx="553452" cy="5534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7F6550-A753-44C1-B992-D1F1DF8B02B9}"/>
              </a:ext>
            </a:extLst>
          </p:cNvPr>
          <p:cNvSpPr/>
          <p:nvPr/>
        </p:nvSpPr>
        <p:spPr>
          <a:xfrm>
            <a:off x="4940968" y="1752420"/>
            <a:ext cx="2310063" cy="29838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9450E5-C073-47A3-8A2F-EADE344DF22A}"/>
              </a:ext>
            </a:extLst>
          </p:cNvPr>
          <p:cNvSpPr/>
          <p:nvPr/>
        </p:nvSpPr>
        <p:spPr>
          <a:xfrm>
            <a:off x="9115923" y="1752419"/>
            <a:ext cx="2310063" cy="2983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B9CA20F-2901-4B3A-80B3-A184771B67E6}"/>
              </a:ext>
            </a:extLst>
          </p:cNvPr>
          <p:cNvSpPr txBox="1"/>
          <p:nvPr/>
        </p:nvSpPr>
        <p:spPr>
          <a:xfrm>
            <a:off x="1260991" y="4736250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Army 1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AABD41FC-9423-455F-93DF-386C3B62B75F}"/>
              </a:ext>
            </a:extLst>
          </p:cNvPr>
          <p:cNvSpPr txBox="1"/>
          <p:nvPr/>
        </p:nvSpPr>
        <p:spPr>
          <a:xfrm>
            <a:off x="9565103" y="4736250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Army 2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F1F244C7-16D2-4173-9868-33C286590408}"/>
              </a:ext>
            </a:extLst>
          </p:cNvPr>
          <p:cNvSpPr txBox="1"/>
          <p:nvPr/>
        </p:nvSpPr>
        <p:spPr>
          <a:xfrm>
            <a:off x="5480006" y="467190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Army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EAD658-E99F-4573-97F3-571550983301}"/>
              </a:ext>
            </a:extLst>
          </p:cNvPr>
          <p:cNvSpPr/>
          <p:nvPr/>
        </p:nvSpPr>
        <p:spPr>
          <a:xfrm>
            <a:off x="2895600" y="502920"/>
            <a:ext cx="6888480" cy="992484"/>
          </a:xfrm>
          <a:prstGeom prst="wedgeRectCallout">
            <a:avLst>
              <a:gd name="adj1" fmla="val -11320"/>
              <a:gd name="adj2" fmla="val 77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Message must travel through hostile or uncontrolled territory.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0559B67D-EC99-4524-A2D0-83DB18B45F2E}"/>
              </a:ext>
            </a:extLst>
          </p:cNvPr>
          <p:cNvSpPr/>
          <p:nvPr/>
        </p:nvSpPr>
        <p:spPr>
          <a:xfrm>
            <a:off x="4073891" y="5668243"/>
            <a:ext cx="6197063" cy="765976"/>
          </a:xfrm>
          <a:prstGeom prst="wedgeRectCallout">
            <a:avLst>
              <a:gd name="adj1" fmla="val -19603"/>
              <a:gd name="adj2" fmla="val -118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Anything could happen to the message!</a:t>
            </a:r>
          </a:p>
        </p:txBody>
      </p:sp>
    </p:spTree>
    <p:extLst>
      <p:ext uri="{BB962C8B-B14F-4D97-AF65-F5344CB8AC3E}">
        <p14:creationId xmlns:p14="http://schemas.microsoft.com/office/powerpoint/2010/main" val="7048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Messages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do you detect tampering in messages?</a:t>
            </a:r>
          </a:p>
        </p:txBody>
      </p:sp>
    </p:spTree>
    <p:extLst>
      <p:ext uri="{BB962C8B-B14F-4D97-AF65-F5344CB8AC3E}">
        <p14:creationId xmlns:p14="http://schemas.microsoft.com/office/powerpoint/2010/main" val="3076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Encodings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04F53-B548-4C3A-AA2D-81040691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58440" y="1365517"/>
            <a:ext cx="6120765" cy="49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118C0-AC7F-4992-AEFF-19DF2325E802}"/>
              </a:ext>
            </a:extLst>
          </p:cNvPr>
          <p:cNvSpPr txBox="1"/>
          <p:nvPr/>
        </p:nvSpPr>
        <p:spPr>
          <a:xfrm>
            <a:off x="112395" y="6515752"/>
            <a:ext cx="459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 tooltip="https://it.wikiversity.org/wiki/I_Sistemi_di_Numerazione_(superiori)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6" tooltip="https://creativecommons.org/licenses/by-sa/3.0/"/>
              </a:rPr>
              <a:t>CC BY-SA</a:t>
            </a:r>
            <a:endParaRPr lang="en-US" sz="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697C5FD-CEEC-4414-BFCF-73D897660708}"/>
              </a:ext>
            </a:extLst>
          </p:cNvPr>
          <p:cNvSpPr/>
          <p:nvPr/>
        </p:nvSpPr>
        <p:spPr>
          <a:xfrm>
            <a:off x="9550718" y="2055062"/>
            <a:ext cx="2290762" cy="1373938"/>
          </a:xfrm>
          <a:prstGeom prst="wedgeRectCallout">
            <a:avLst>
              <a:gd name="adj1" fmla="val -86696"/>
              <a:gd name="adj2" fmla="val 17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Still numbers, just different representations!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53D7707-4CC5-4302-B689-16D4B71F5823}"/>
              </a:ext>
            </a:extLst>
          </p:cNvPr>
          <p:cNvSpPr/>
          <p:nvPr/>
        </p:nvSpPr>
        <p:spPr>
          <a:xfrm>
            <a:off x="9174480" y="3793374"/>
            <a:ext cx="3017520" cy="2529306"/>
          </a:xfrm>
          <a:prstGeom prst="wedgeRectCallout">
            <a:avLst>
              <a:gd name="adj1" fmla="val -61291"/>
              <a:gd name="adj2" fmla="val 17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Practice some hexadecimal conversion using the raspberry Pi Calculator and the hexadecimal_convert.txt</a:t>
            </a:r>
          </a:p>
        </p:txBody>
      </p:sp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signature is a cryptographic sum of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very sensitive to change in the message.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D8F18-F436-4B8E-B4AD-7FEAC84E1EC8}"/>
              </a:ext>
            </a:extLst>
          </p:cNvPr>
          <p:cNvSpPr/>
          <p:nvPr/>
        </p:nvSpPr>
        <p:spPr>
          <a:xfrm>
            <a:off x="304800" y="4040294"/>
            <a:ext cx="1188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Hello world - </a:t>
            </a:r>
            <a:r>
              <a:rPr lang="en-US" sz="4000" dirty="0">
                <a:solidFill>
                  <a:schemeClr val="bg1"/>
                </a:solidFill>
              </a:rPr>
              <a:t>b94d27b9934d3e08a52e52d7da7dabfa</a:t>
            </a:r>
          </a:p>
          <a:p>
            <a:r>
              <a:rPr lang="en-US" sz="4400" dirty="0">
                <a:solidFill>
                  <a:schemeClr val="bg1"/>
                </a:solidFill>
              </a:rPr>
              <a:t>Hello </a:t>
            </a:r>
            <a:r>
              <a:rPr lang="en-US" sz="4400" dirty="0" err="1">
                <a:solidFill>
                  <a:schemeClr val="bg1"/>
                </a:solidFill>
              </a:rPr>
              <a:t>wirld</a:t>
            </a:r>
            <a:r>
              <a:rPr lang="en-US" sz="4400" dirty="0">
                <a:solidFill>
                  <a:schemeClr val="bg1"/>
                </a:solidFill>
              </a:rPr>
              <a:t> - </a:t>
            </a:r>
            <a:r>
              <a:rPr lang="en-US" sz="4000" dirty="0">
                <a:solidFill>
                  <a:schemeClr val="bg1"/>
                </a:solidFill>
              </a:rPr>
              <a:t>f50cbbeb31a1e8d68d21b83c38378cac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A1E1353-5C0E-48BA-A874-33AE1F388D1D}"/>
              </a:ext>
            </a:extLst>
          </p:cNvPr>
          <p:cNvSpPr/>
          <p:nvPr/>
        </p:nvSpPr>
        <p:spPr>
          <a:xfrm>
            <a:off x="838200" y="3297502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87B9597-723E-4581-B7F3-8173DB944FB3}"/>
              </a:ext>
            </a:extLst>
          </p:cNvPr>
          <p:cNvSpPr/>
          <p:nvPr/>
        </p:nvSpPr>
        <p:spPr>
          <a:xfrm>
            <a:off x="6515100" y="3235736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 (hexadecimal)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B2B32B2-34BA-4E46-BD3E-1FAADDBC285B}"/>
              </a:ext>
            </a:extLst>
          </p:cNvPr>
          <p:cNvSpPr/>
          <p:nvPr/>
        </p:nvSpPr>
        <p:spPr>
          <a:xfrm>
            <a:off x="4587240" y="5533906"/>
            <a:ext cx="4953000" cy="725178"/>
          </a:xfrm>
          <a:prstGeom prst="wedgeRectCallout">
            <a:avLst>
              <a:gd name="adj1" fmla="val -4083"/>
              <a:gd name="adj2" fmla="val -82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character difference creates a completely new signature</a:t>
            </a:r>
          </a:p>
        </p:txBody>
      </p:sp>
    </p:spTree>
    <p:extLst>
      <p:ext uri="{BB962C8B-B14F-4D97-AF65-F5344CB8AC3E}">
        <p14:creationId xmlns:p14="http://schemas.microsoft.com/office/powerpoint/2010/main" val="376070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Use the signature_hash_list.txt and </a:t>
            </a:r>
            <a:r>
              <a:rPr lang="en-US" sz="4400" dirty="0" err="1">
                <a:solidFill>
                  <a:schemeClr val="bg1"/>
                </a:solidFill>
              </a:rPr>
              <a:t>ciphor</a:t>
            </a:r>
            <a:r>
              <a:rPr lang="en-US" sz="4400" dirty="0">
                <a:solidFill>
                  <a:schemeClr val="bg1"/>
                </a:solidFill>
              </a:rPr>
              <a:t> to find which messages in the signatures folder have been modified. There are 5.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Python ciphor.py –f message.txt -S</a:t>
            </a:r>
          </a:p>
        </p:txBody>
      </p:sp>
    </p:spTree>
    <p:extLst>
      <p:ext uri="{BB962C8B-B14F-4D97-AF65-F5344CB8AC3E}">
        <p14:creationId xmlns:p14="http://schemas.microsoft.com/office/powerpoint/2010/main" val="130198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3A1115-B50A-459A-8AA2-3FBC9EC5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153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offer a means to detect changes in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most often use a hexadecimal format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one problem with Signatures?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5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212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Gencyber Grizzly Summer Institute</vt:lpstr>
      <vt:lpstr>Verifying Messages</vt:lpstr>
      <vt:lpstr>Deciphered</vt:lpstr>
      <vt:lpstr>Verifying Messages</vt:lpstr>
      <vt:lpstr>Number Encodings</vt:lpstr>
      <vt:lpstr>Signatures</vt:lpstr>
      <vt:lpstr>Testing Signatures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37</cp:revision>
  <dcterms:created xsi:type="dcterms:W3CDTF">2019-08-23T02:14:23Z</dcterms:created>
  <dcterms:modified xsi:type="dcterms:W3CDTF">2021-06-24T17:10:12Z</dcterms:modified>
</cp:coreProperties>
</file>